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5" d="100"/>
          <a:sy n="105" d="100"/>
        </p:scale>
        <p:origin x="-96" y="-1144"/>
      </p:cViewPr>
      <p:guideLst>
        <p:guide orient="horz" pos="1337"/>
        <p:guide pos="4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C_session21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6" y="2059592"/>
            <a:ext cx="8527903" cy="3537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285750" lvl="0" indent="-285750" defTabSz="452627">
              <a:lnSpc>
                <a:spcPct val="120000"/>
              </a:lnSpc>
              <a:spcBef>
                <a:spcPts val="6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Recall a definition for freedom.</a:t>
            </a:r>
          </a:p>
          <a:p>
            <a:pPr marL="285750" lvl="0" indent="-285750" defTabSz="452627">
              <a:lnSpc>
                <a:spcPct val="120000"/>
              </a:lnSpc>
              <a:spcBef>
                <a:spcPts val="6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Recall </a:t>
            </a:r>
            <a:r>
              <a:rPr lang="en-US" sz="1600" dirty="0">
                <a:latin typeface="Verdana"/>
                <a:cs typeface="Verdana"/>
              </a:rPr>
              <a:t>the two greatest commandments.</a:t>
            </a:r>
          </a:p>
          <a:p>
            <a:pPr marL="285750" lvl="0" indent="-285750" defTabSz="452627">
              <a:lnSpc>
                <a:spcPct val="120000"/>
              </a:lnSpc>
              <a:spcBef>
                <a:spcPts val="6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Explain </a:t>
            </a:r>
            <a:r>
              <a:rPr lang="en-US" sz="1600" dirty="0">
                <a:latin typeface="Verdana"/>
                <a:cs typeface="Verdana"/>
              </a:rPr>
              <a:t>how commandments increase our freedom.</a:t>
            </a:r>
          </a:p>
          <a:p>
            <a:pPr marL="285750" lvl="0" indent="-285750" defTabSz="452627">
              <a:lnSpc>
                <a:spcPct val="120000"/>
              </a:lnSpc>
              <a:spcBef>
                <a:spcPts val="6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err="1" smtClean="0">
                <a:latin typeface="Verdana"/>
                <a:cs typeface="Verdana"/>
              </a:rPr>
              <a:t>Analyse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  <a:r>
              <a:rPr lang="en-US" sz="1600" dirty="0">
                <a:latin typeface="Verdana"/>
                <a:cs typeface="Verdana"/>
              </a:rPr>
              <a:t>the relationship between freedom and the good to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determine </a:t>
            </a:r>
            <a:r>
              <a:rPr lang="en-US" sz="1600" dirty="0">
                <a:latin typeface="Verdana"/>
                <a:cs typeface="Verdana"/>
              </a:rPr>
              <a:t>what it means to be authentically free.</a:t>
            </a:r>
          </a:p>
          <a:p>
            <a:pPr marL="285750" lvl="0" indent="-285750" defTabSz="452627">
              <a:lnSpc>
                <a:spcPct val="120000"/>
              </a:lnSpc>
              <a:spcBef>
                <a:spcPts val="6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Reflect </a:t>
            </a:r>
            <a:r>
              <a:rPr lang="en-US" sz="1600" dirty="0">
                <a:latin typeface="Verdana"/>
                <a:cs typeface="Verdana"/>
              </a:rPr>
              <a:t>on your own experience of authentic freedom.</a:t>
            </a:r>
          </a:p>
          <a:p>
            <a:pPr marL="285750" lvl="0" indent="-285750" defTabSz="452627">
              <a:lnSpc>
                <a:spcPct val="120000"/>
              </a:lnSpc>
              <a:spcBef>
                <a:spcPts val="6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Examine </a:t>
            </a:r>
            <a:r>
              <a:rPr lang="en-US" sz="1600" dirty="0">
                <a:latin typeface="Verdana"/>
                <a:cs typeface="Verdana"/>
              </a:rPr>
              <a:t>the two greatest commandments to determine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that </a:t>
            </a:r>
            <a:r>
              <a:rPr lang="en-US" sz="1600" dirty="0">
                <a:latin typeface="Verdana"/>
                <a:cs typeface="Verdana"/>
              </a:rPr>
              <a:t>they </a:t>
            </a:r>
            <a:r>
              <a:rPr lang="en-US" sz="1600" dirty="0" err="1">
                <a:latin typeface="Verdana"/>
                <a:cs typeface="Verdana"/>
              </a:rPr>
              <a:t>summarise</a:t>
            </a:r>
            <a:r>
              <a:rPr lang="en-US" sz="1600" dirty="0">
                <a:latin typeface="Verdana"/>
                <a:cs typeface="Verdana"/>
              </a:rPr>
              <a:t> the Ten Commandments.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21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28212" y="1524000"/>
            <a:ext cx="3712550" cy="2743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God created us free –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we </a:t>
            </a:r>
            <a:r>
              <a:rPr lang="en-US" sz="1600" dirty="0">
                <a:latin typeface="Verdana"/>
                <a:cs typeface="Verdana"/>
              </a:rPr>
              <a:t>have a God-given power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to </a:t>
            </a:r>
            <a:r>
              <a:rPr lang="en-US" sz="1600" dirty="0">
                <a:latin typeface="Verdana"/>
                <a:cs typeface="Verdana"/>
              </a:rPr>
              <a:t>act of our own accord,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not </a:t>
            </a:r>
            <a:r>
              <a:rPr lang="en-US" sz="1600" dirty="0">
                <a:latin typeface="Verdana"/>
                <a:cs typeface="Verdana"/>
              </a:rPr>
              <a:t>under someone else’s influence. </a:t>
            </a:r>
            <a:r>
              <a:rPr lang="en-US" sz="1600" dirty="0" smtClean="0">
                <a:latin typeface="Verdana"/>
                <a:cs typeface="Verdana"/>
              </a:rPr>
              <a:t>God </a:t>
            </a:r>
            <a:r>
              <a:rPr lang="en-US" sz="1600" dirty="0">
                <a:latin typeface="Verdana"/>
                <a:cs typeface="Verdana"/>
              </a:rPr>
              <a:t>wills us to be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free </a:t>
            </a:r>
            <a:r>
              <a:rPr lang="en-US" sz="1600" dirty="0">
                <a:latin typeface="Verdana"/>
                <a:cs typeface="Verdana"/>
              </a:rPr>
              <a:t>so we can choose the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good </a:t>
            </a:r>
            <a:r>
              <a:rPr lang="en-US" sz="1600" dirty="0">
                <a:latin typeface="Verdana"/>
                <a:cs typeface="Verdana"/>
              </a:rPr>
              <a:t>with our whole heart.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The </a:t>
            </a:r>
            <a:r>
              <a:rPr lang="en-US" sz="1600" dirty="0">
                <a:latin typeface="Verdana"/>
                <a:cs typeface="Verdana"/>
              </a:rPr>
              <a:t>more we choose the good, the freer we become.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7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4213" y="2122488"/>
            <a:ext cx="8000168" cy="4366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400"/>
              </a:spcBef>
              <a:defRPr sz="1800"/>
            </a:pPr>
            <a:r>
              <a:rPr lang="en-US" sz="1600" dirty="0">
                <a:latin typeface="Verdana"/>
                <a:cs typeface="Verdana"/>
              </a:rPr>
              <a:t>Read the quotation from Pope St John Paul II. Write down your thoughts as you read this.</a:t>
            </a:r>
          </a:p>
          <a:p>
            <a:pPr lvl="0">
              <a:spcBef>
                <a:spcPts val="400"/>
              </a:spcBef>
              <a:defRPr sz="1800"/>
            </a:pPr>
            <a:endParaRPr lang="en-US" sz="1400" dirty="0">
              <a:latin typeface="Verdana"/>
              <a:cs typeface="Verdana"/>
            </a:endParaRPr>
          </a:p>
          <a:p>
            <a:pPr lvl="3">
              <a:spcBef>
                <a:spcPts val="400"/>
              </a:spcBef>
              <a:defRPr sz="1800"/>
            </a:pPr>
            <a:r>
              <a:rPr lang="en-US" sz="1400" dirty="0">
                <a:latin typeface="Verdana"/>
                <a:cs typeface="Verdana"/>
              </a:rPr>
              <a:t>A young heart feels…</a:t>
            </a:r>
          </a:p>
          <a:p>
            <a:pPr lvl="3">
              <a:spcBef>
                <a:spcPts val="400"/>
              </a:spcBef>
              <a:defRPr sz="1800"/>
            </a:pPr>
            <a:r>
              <a:rPr lang="en-US" sz="1400" dirty="0">
                <a:latin typeface="Verdana"/>
                <a:cs typeface="Verdana"/>
              </a:rPr>
              <a:t>“a desire for greater generosity,</a:t>
            </a:r>
          </a:p>
          <a:p>
            <a:pPr lvl="3">
              <a:spcBef>
                <a:spcPts val="400"/>
              </a:spcBef>
              <a:defRPr sz="1800"/>
            </a:pPr>
            <a:r>
              <a:rPr lang="en-US" sz="1400" dirty="0">
                <a:latin typeface="Verdana"/>
                <a:cs typeface="Verdana"/>
              </a:rPr>
              <a:t>more commitment, greater love.</a:t>
            </a:r>
          </a:p>
          <a:p>
            <a:pPr lvl="3">
              <a:spcBef>
                <a:spcPts val="400"/>
              </a:spcBef>
              <a:defRPr sz="1800"/>
            </a:pPr>
            <a:r>
              <a:rPr lang="en-US" sz="1400" dirty="0">
                <a:latin typeface="Verdana"/>
                <a:cs typeface="Verdana"/>
              </a:rPr>
              <a:t>This desire for more is a characteristic of youth; </a:t>
            </a:r>
            <a:r>
              <a:rPr lang="en-US" sz="1400" dirty="0" smtClean="0">
                <a:latin typeface="Verdana"/>
                <a:cs typeface="Verdana"/>
              </a:rPr>
              <a:t/>
            </a:r>
            <a:br>
              <a:rPr lang="en-US" sz="1400" dirty="0" smtClean="0">
                <a:latin typeface="Verdana"/>
                <a:cs typeface="Verdana"/>
              </a:rPr>
            </a:br>
            <a:r>
              <a:rPr lang="en-US" sz="1400" dirty="0" smtClean="0">
                <a:latin typeface="Verdana"/>
                <a:cs typeface="Verdana"/>
              </a:rPr>
              <a:t>a </a:t>
            </a:r>
            <a:r>
              <a:rPr lang="en-US" sz="1400" dirty="0">
                <a:latin typeface="Verdana"/>
                <a:cs typeface="Verdana"/>
              </a:rPr>
              <a:t>heart that is in love does not calculate,</a:t>
            </a:r>
          </a:p>
          <a:p>
            <a:pPr lvl="3">
              <a:spcBef>
                <a:spcPts val="400"/>
              </a:spcBef>
              <a:defRPr sz="1800"/>
            </a:pPr>
            <a:r>
              <a:rPr lang="en-US" sz="1400" dirty="0">
                <a:latin typeface="Verdana"/>
                <a:cs typeface="Verdana"/>
              </a:rPr>
              <a:t>does not begrudge, it wants to give of itself without measure…</a:t>
            </a:r>
          </a:p>
          <a:p>
            <a:pPr lvl="3">
              <a:spcBef>
                <a:spcPts val="400"/>
              </a:spcBef>
              <a:defRPr sz="1800"/>
            </a:pPr>
            <a:r>
              <a:rPr lang="en-US" sz="1400" dirty="0">
                <a:latin typeface="Verdana"/>
                <a:cs typeface="Verdana"/>
              </a:rPr>
              <a:t>There is no place for selfishness – and no place for fear!</a:t>
            </a:r>
          </a:p>
          <a:p>
            <a:pPr lvl="3">
              <a:spcBef>
                <a:spcPts val="400"/>
              </a:spcBef>
              <a:defRPr sz="1800"/>
            </a:pPr>
            <a:r>
              <a:rPr lang="en-US" sz="1400" dirty="0">
                <a:latin typeface="Verdana"/>
                <a:cs typeface="Verdana"/>
              </a:rPr>
              <a:t>Do not be afraid, then, when love makes demands.</a:t>
            </a:r>
          </a:p>
          <a:p>
            <a:pPr lvl="3">
              <a:spcBef>
                <a:spcPts val="400"/>
              </a:spcBef>
              <a:defRPr sz="1800"/>
            </a:pPr>
            <a:r>
              <a:rPr lang="en-US" sz="1400" dirty="0">
                <a:latin typeface="Verdana"/>
                <a:cs typeface="Verdana"/>
              </a:rPr>
              <a:t>Do not be afraid when love requires sacrifice…</a:t>
            </a:r>
          </a:p>
          <a:p>
            <a:pPr lvl="3">
              <a:spcBef>
                <a:spcPts val="400"/>
              </a:spcBef>
              <a:defRPr sz="1800"/>
            </a:pPr>
            <a:r>
              <a:rPr lang="en-US" sz="1400" dirty="0">
                <a:latin typeface="Verdana"/>
                <a:cs typeface="Verdana"/>
              </a:rPr>
              <a:t>Real love is demanding.</a:t>
            </a:r>
          </a:p>
          <a:p>
            <a:pPr lvl="3">
              <a:spcBef>
                <a:spcPts val="400"/>
              </a:spcBef>
              <a:defRPr sz="1800"/>
            </a:pPr>
            <a:r>
              <a:rPr lang="en-US" sz="1400" dirty="0">
                <a:latin typeface="Verdana"/>
                <a:cs typeface="Verdana"/>
              </a:rPr>
              <a:t>I would fail in my mission if I did not tell you so.</a:t>
            </a:r>
          </a:p>
          <a:p>
            <a:pPr lvl="3">
              <a:spcBef>
                <a:spcPts val="400"/>
              </a:spcBef>
              <a:defRPr sz="1800"/>
            </a:pPr>
            <a:r>
              <a:rPr lang="en-US" sz="1400" dirty="0">
                <a:latin typeface="Verdana"/>
                <a:cs typeface="Verdana"/>
              </a:rPr>
              <a:t>Love demands a personal commitment to the will of God.”</a:t>
            </a:r>
          </a:p>
          <a:p>
            <a:pPr lvl="3">
              <a:lnSpc>
                <a:spcPct val="120000"/>
              </a:lnSpc>
              <a:spcBef>
                <a:spcPts val="400"/>
              </a:spcBef>
              <a:defRPr sz="1800"/>
            </a:pPr>
            <a:r>
              <a:rPr lang="en-US" sz="1200" i="1" dirty="0">
                <a:latin typeface="Verdana"/>
                <a:cs typeface="Verdana"/>
              </a:rPr>
              <a:t>– Pope St John Paul II</a:t>
            </a:r>
            <a:endParaRPr lang="en-US" sz="1200" i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86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30</cp:revision>
  <dcterms:created xsi:type="dcterms:W3CDTF">2014-09-16T15:10:08Z</dcterms:created>
  <dcterms:modified xsi:type="dcterms:W3CDTF">2014-10-15T07:06:00Z</dcterms:modified>
</cp:coreProperties>
</file>