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62" r:id="rId4"/>
    <p:sldId id="257" r:id="rId5"/>
    <p:sldId id="258" r:id="rId6"/>
    <p:sldId id="264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5" d="100"/>
          <a:sy n="105" d="100"/>
        </p:scale>
        <p:origin x="-96" y="-1120"/>
      </p:cViewPr>
      <p:guideLst>
        <p:guide orient="horz" pos="1383"/>
        <p:guide pos="4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11E3-FAF7-5F42-8B41-6F1FD460749C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9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6" y="2059592"/>
            <a:ext cx="8527903" cy="4415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You will be able to: 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marL="285750" lvl="0" indent="-285750" defTabSz="452627">
              <a:lnSpc>
                <a:spcPct val="11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Recall a definition for chastity.</a:t>
            </a:r>
          </a:p>
          <a:p>
            <a:pPr marL="285750" lvl="0" indent="-285750" defTabSz="452627">
              <a:lnSpc>
                <a:spcPct val="11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Recall </a:t>
            </a:r>
            <a:r>
              <a:rPr lang="en-US" sz="1600" dirty="0">
                <a:latin typeface="Verdana"/>
                <a:cs typeface="Verdana"/>
              </a:rPr>
              <a:t>a definition for authentic love.</a:t>
            </a:r>
          </a:p>
          <a:p>
            <a:pPr marL="285750" lvl="0" indent="-285750" defTabSz="452627">
              <a:lnSpc>
                <a:spcPct val="11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Develop </a:t>
            </a:r>
            <a:r>
              <a:rPr lang="en-US" sz="1600" dirty="0">
                <a:latin typeface="Verdana"/>
                <a:cs typeface="Verdana"/>
              </a:rPr>
              <a:t>an awareness that your value is determined by </a:t>
            </a:r>
            <a:r>
              <a:rPr lang="en-US" sz="1600" dirty="0" smtClean="0">
                <a:latin typeface="Verdana"/>
                <a:cs typeface="Verdana"/>
              </a:rPr>
              <a:t>how God </a:t>
            </a:r>
            <a:r>
              <a:rPr lang="en-US" sz="1600" dirty="0">
                <a:latin typeface="Verdana"/>
                <a:cs typeface="Verdana"/>
              </a:rPr>
              <a:t>sees you, rather than by mistakes you have made</a:t>
            </a:r>
            <a:r>
              <a:rPr lang="en-US" sz="1600" dirty="0" smtClean="0">
                <a:latin typeface="Verdana"/>
                <a:cs typeface="Verdana"/>
              </a:rPr>
              <a:t>, by </a:t>
            </a:r>
            <a:r>
              <a:rPr lang="en-US" sz="1600" dirty="0">
                <a:latin typeface="Verdana"/>
                <a:cs typeface="Verdana"/>
              </a:rPr>
              <a:t>how you see yourself,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or </a:t>
            </a:r>
            <a:r>
              <a:rPr lang="en-US" sz="1600" dirty="0">
                <a:latin typeface="Verdana"/>
                <a:cs typeface="Verdana"/>
              </a:rPr>
              <a:t>by how others see you.</a:t>
            </a:r>
          </a:p>
          <a:p>
            <a:pPr marL="285750" lvl="0" indent="-285750" defTabSz="452627">
              <a:lnSpc>
                <a:spcPct val="11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Examine </a:t>
            </a:r>
            <a:r>
              <a:rPr lang="en-US" sz="1600" dirty="0">
                <a:latin typeface="Verdana"/>
                <a:cs typeface="Verdana"/>
              </a:rPr>
              <a:t>the different ‘ends’ of sex, and determine </a:t>
            </a:r>
            <a:r>
              <a:rPr lang="en-US" sz="1600" dirty="0" smtClean="0">
                <a:latin typeface="Verdana"/>
                <a:cs typeface="Verdana"/>
              </a:rPr>
              <a:t>what </a:t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makes </a:t>
            </a:r>
            <a:r>
              <a:rPr lang="en-US" sz="1600" dirty="0">
                <a:latin typeface="Verdana"/>
                <a:cs typeface="Verdana"/>
              </a:rPr>
              <a:t>sex ‘good’. Explain how a healthy relationship develops.</a:t>
            </a:r>
          </a:p>
          <a:p>
            <a:pPr marL="285750" lvl="0" indent="-285750" defTabSz="452627">
              <a:lnSpc>
                <a:spcPct val="11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Discern </a:t>
            </a:r>
            <a:r>
              <a:rPr lang="en-US" sz="1600" dirty="0">
                <a:latin typeface="Verdana"/>
                <a:cs typeface="Verdana"/>
              </a:rPr>
              <a:t>how sex has a ‘language’ that expresses in a bodily way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the </a:t>
            </a:r>
            <a:r>
              <a:rPr lang="en-US" sz="1600" dirty="0">
                <a:latin typeface="Verdana"/>
                <a:cs typeface="Verdana"/>
              </a:rPr>
              <a:t>closeness that is found only in hearts united in marriage.</a:t>
            </a:r>
          </a:p>
          <a:p>
            <a:pPr marL="285750" lvl="0" indent="-285750" defTabSz="452627">
              <a:lnSpc>
                <a:spcPct val="11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Outline </a:t>
            </a:r>
            <a:r>
              <a:rPr lang="en-US" sz="1600" dirty="0">
                <a:latin typeface="Verdana"/>
                <a:cs typeface="Verdana"/>
              </a:rPr>
              <a:t>what is God’s plan for sex.</a:t>
            </a:r>
          </a:p>
          <a:p>
            <a:pPr marL="285750" lvl="0" indent="-285750" defTabSz="452627">
              <a:lnSpc>
                <a:spcPct val="11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Put </a:t>
            </a:r>
            <a:r>
              <a:rPr lang="en-US" sz="1600" dirty="0">
                <a:latin typeface="Verdana"/>
                <a:cs typeface="Verdana"/>
              </a:rPr>
              <a:t>into practice some practical ways of living chastity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in your </a:t>
            </a:r>
            <a:r>
              <a:rPr lang="en-US" sz="1600" dirty="0">
                <a:latin typeface="Verdana"/>
                <a:cs typeface="Verdana"/>
              </a:rPr>
              <a:t>own life.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876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18_pp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6" y="3155385"/>
            <a:ext cx="8527903" cy="107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defRPr sz="1800"/>
            </a:pPr>
            <a:r>
              <a:rPr lang="en-US" sz="1600" dirty="0">
                <a:latin typeface="Verdana"/>
                <a:cs typeface="Verdana"/>
              </a:rPr>
              <a:t>Write an answer in your spiritual journal:</a:t>
            </a:r>
          </a:p>
          <a:p>
            <a:pPr lvl="0">
              <a:lnSpc>
                <a:spcPct val="120000"/>
              </a:lnSpc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sz="2200" b="1" dirty="0">
                <a:latin typeface="Verdana"/>
                <a:cs typeface="Verdana"/>
              </a:rPr>
              <a:t>What is love?</a:t>
            </a:r>
            <a:endParaRPr lang="en-US" sz="2200" b="1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30751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9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31450" y="2019905"/>
            <a:ext cx="3712550" cy="244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1600" dirty="0">
                <a:latin typeface="Verdana"/>
                <a:cs typeface="Verdana"/>
              </a:rPr>
              <a:t>God does not desire anything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less </a:t>
            </a:r>
            <a:r>
              <a:rPr lang="en-US" sz="1600" dirty="0">
                <a:latin typeface="Verdana"/>
                <a:cs typeface="Verdana"/>
              </a:rPr>
              <a:t>for your life than a love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that </a:t>
            </a:r>
            <a:r>
              <a:rPr lang="en-US" sz="1600" dirty="0">
                <a:latin typeface="Verdana"/>
                <a:cs typeface="Verdana"/>
              </a:rPr>
              <a:t>is strong and beautiful.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He </a:t>
            </a:r>
            <a:r>
              <a:rPr lang="en-US" sz="1600" dirty="0">
                <a:latin typeface="Verdana"/>
                <a:cs typeface="Verdana"/>
              </a:rPr>
              <a:t>invites you through the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Church </a:t>
            </a:r>
            <a:r>
              <a:rPr lang="en-US" sz="1600" dirty="0">
                <a:latin typeface="Verdana"/>
                <a:cs typeface="Verdana"/>
              </a:rPr>
              <a:t>to “dare to love”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as </a:t>
            </a:r>
            <a:r>
              <a:rPr lang="en-US" sz="1600" dirty="0">
                <a:latin typeface="Verdana"/>
                <a:cs typeface="Verdana"/>
              </a:rPr>
              <a:t>Christ loved, in a way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that </a:t>
            </a:r>
            <a:r>
              <a:rPr lang="en-US" sz="1600" dirty="0">
                <a:latin typeface="Verdana"/>
                <a:cs typeface="Verdana"/>
              </a:rPr>
              <a:t>is true, faithful,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fruitful </a:t>
            </a:r>
            <a:r>
              <a:rPr lang="en-US" sz="1600" dirty="0">
                <a:latin typeface="Verdana"/>
                <a:cs typeface="Verdana"/>
              </a:rPr>
              <a:t>and forever.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8_pp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3999" y="2532893"/>
            <a:ext cx="4192410" cy="2152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sz="1600" dirty="0">
                <a:latin typeface="Verdana"/>
                <a:cs typeface="Verdana"/>
              </a:rPr>
              <a:t>“If we do not encounter love…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our </a:t>
            </a:r>
            <a:r>
              <a:rPr lang="en-US" sz="1600" dirty="0">
                <a:latin typeface="Verdana"/>
                <a:cs typeface="Verdana"/>
              </a:rPr>
              <a:t>life is meaningless.”</a:t>
            </a:r>
          </a:p>
          <a:p>
            <a:pPr lvl="0">
              <a:lnSpc>
                <a:spcPct val="120000"/>
              </a:lnSpc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sz="1600" dirty="0">
                <a:latin typeface="Verdana"/>
                <a:cs typeface="Verdana"/>
              </a:rPr>
              <a:t>Where do I experience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love </a:t>
            </a:r>
            <a:r>
              <a:rPr lang="en-US" sz="1600" dirty="0">
                <a:latin typeface="Verdana"/>
                <a:cs typeface="Verdana"/>
              </a:rPr>
              <a:t>in my life?</a:t>
            </a:r>
          </a:p>
          <a:p>
            <a:pPr lvl="0">
              <a:lnSpc>
                <a:spcPct val="120000"/>
              </a:lnSpc>
              <a:defRPr sz="1800"/>
            </a:pPr>
            <a:r>
              <a:rPr lang="en-US" sz="1600" dirty="0">
                <a:latin typeface="Verdana"/>
                <a:cs typeface="Verdana"/>
              </a:rPr>
              <a:t>How does this give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my </a:t>
            </a:r>
            <a:r>
              <a:rPr lang="en-US" sz="1600" dirty="0">
                <a:latin typeface="Verdana"/>
                <a:cs typeface="Verdana"/>
              </a:rPr>
              <a:t>life meaning?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19_ppt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TIC_session19_ppt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TIC_session19_ppt8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TIC_session19_ppt9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619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19_ppt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156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19_ppt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6097" y="2376938"/>
            <a:ext cx="8527903" cy="3629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defTabSz="292607">
              <a:lnSpc>
                <a:spcPct val="120000"/>
              </a:lnSpc>
              <a:buClr>
                <a:srgbClr val="F3C736"/>
              </a:buClr>
              <a:buSzPct val="100000"/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Make </a:t>
            </a:r>
            <a:r>
              <a:rPr lang="en-US" sz="1600" dirty="0">
                <a:latin typeface="Verdana"/>
                <a:cs typeface="Verdana"/>
              </a:rPr>
              <a:t>a decision about your faith and about </a:t>
            </a:r>
            <a:r>
              <a:rPr lang="en-US" sz="1600" dirty="0" smtClean="0">
                <a:latin typeface="Verdana"/>
                <a:cs typeface="Verdana"/>
              </a:rPr>
              <a:t>chastity</a:t>
            </a:r>
          </a:p>
          <a:p>
            <a:pPr marL="285750" lvl="0" indent="-285750" defTabSz="292607">
              <a:lnSpc>
                <a:spcPct val="120000"/>
              </a:lnSpc>
              <a:buClr>
                <a:srgbClr val="F3C736"/>
              </a:buClr>
              <a:buSzPct val="100000"/>
              <a:buFont typeface="Arial"/>
              <a:buChar char="•"/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marL="285750" lvl="0" indent="-285750" defTabSz="292607">
              <a:lnSpc>
                <a:spcPct val="120000"/>
              </a:lnSpc>
              <a:buClr>
                <a:srgbClr val="F3C736"/>
              </a:buClr>
              <a:buSzPct val="100000"/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Be aware of the pressures to be sexually active - don’t </a:t>
            </a:r>
            <a:r>
              <a:rPr lang="en-US" sz="1600" dirty="0" smtClean="0">
                <a:latin typeface="Verdana"/>
                <a:cs typeface="Verdana"/>
              </a:rPr>
              <a:t>pressure</a:t>
            </a:r>
          </a:p>
          <a:p>
            <a:pPr marL="285750" lvl="0" indent="-285750" defTabSz="292607">
              <a:lnSpc>
                <a:spcPct val="120000"/>
              </a:lnSpc>
              <a:buClr>
                <a:srgbClr val="F3C736"/>
              </a:buClr>
              <a:buSzPct val="100000"/>
              <a:buFont typeface="Arial"/>
              <a:buChar char="•"/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marL="285750" lvl="0" indent="-285750" defTabSz="292607">
              <a:lnSpc>
                <a:spcPct val="120000"/>
              </a:lnSpc>
              <a:buClr>
                <a:srgbClr val="F3C736"/>
              </a:buClr>
              <a:buSzPct val="100000"/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Be careful about what you watch on TV </a:t>
            </a:r>
            <a:r>
              <a:rPr lang="en-US" sz="1600" dirty="0" smtClean="0">
                <a:latin typeface="Verdana"/>
                <a:cs typeface="Verdana"/>
              </a:rPr>
              <a:t>and look </a:t>
            </a:r>
            <a:r>
              <a:rPr lang="en-US" sz="1600" dirty="0">
                <a:latin typeface="Verdana"/>
                <a:cs typeface="Verdana"/>
              </a:rPr>
              <a:t>at on the internet. Pornography is damaging and easily becomes addictive</a:t>
            </a:r>
            <a:r>
              <a:rPr lang="en-US" sz="1600" dirty="0" smtClean="0">
                <a:latin typeface="Verdana"/>
                <a:cs typeface="Verdana"/>
              </a:rPr>
              <a:t>.</a:t>
            </a:r>
          </a:p>
          <a:p>
            <a:pPr marL="285750" lvl="0" indent="-285750" defTabSz="292607">
              <a:lnSpc>
                <a:spcPct val="120000"/>
              </a:lnSpc>
              <a:buClr>
                <a:srgbClr val="F3C736"/>
              </a:buClr>
              <a:buSzPct val="100000"/>
              <a:buFont typeface="Arial"/>
              <a:buChar char="•"/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marL="285750" lvl="0" indent="-285750" defTabSz="292607">
              <a:lnSpc>
                <a:spcPct val="120000"/>
              </a:lnSpc>
              <a:buClr>
                <a:srgbClr val="F3C736"/>
              </a:buClr>
              <a:buSzPct val="100000"/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Think of non-sexual ways to express your affection</a:t>
            </a:r>
            <a:r>
              <a:rPr lang="en-US" sz="1600" dirty="0" smtClean="0">
                <a:latin typeface="Verdana"/>
                <a:cs typeface="Verdana"/>
              </a:rPr>
              <a:t>.</a:t>
            </a:r>
          </a:p>
          <a:p>
            <a:pPr marL="285750" lvl="0" indent="-285750" defTabSz="292607">
              <a:lnSpc>
                <a:spcPct val="120000"/>
              </a:lnSpc>
              <a:buClr>
                <a:srgbClr val="F3C736"/>
              </a:buClr>
              <a:buSzPct val="100000"/>
              <a:buFont typeface="Arial"/>
              <a:buChar char="•"/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marL="285750" lvl="0" indent="-285750" defTabSz="292607">
              <a:lnSpc>
                <a:spcPct val="120000"/>
              </a:lnSpc>
              <a:buClr>
                <a:srgbClr val="F3C736"/>
              </a:buClr>
              <a:buSzPct val="100000"/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When ‘affection’ becomes ‘arousal’ it’s probably too far</a:t>
            </a:r>
            <a:r>
              <a:rPr lang="en-US" sz="1600" dirty="0" smtClean="0">
                <a:latin typeface="Verdana"/>
                <a:cs typeface="Verdana"/>
              </a:rPr>
              <a:t>.</a:t>
            </a:r>
          </a:p>
          <a:p>
            <a:pPr marL="285750" lvl="0" indent="-285750" defTabSz="292607">
              <a:lnSpc>
                <a:spcPct val="120000"/>
              </a:lnSpc>
              <a:buClr>
                <a:srgbClr val="F3C736"/>
              </a:buClr>
              <a:buSzPct val="100000"/>
              <a:buFont typeface="Arial"/>
              <a:buChar char="•"/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marL="285750" lvl="0" indent="-285750" defTabSz="292607">
              <a:lnSpc>
                <a:spcPct val="120000"/>
              </a:lnSpc>
              <a:buClr>
                <a:srgbClr val="F3C736"/>
              </a:buClr>
              <a:buSzPct val="100000"/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Avoid tempting situations - say goodnight in the kitchen, not the bedroom!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98225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8_pp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85618" y="2399846"/>
            <a:ext cx="3628572" cy="3038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lnSpc>
                <a:spcPct val="120000"/>
              </a:lnSpc>
              <a:defRPr sz="1800"/>
            </a:pPr>
            <a:r>
              <a:rPr lang="en-US" sz="1600" dirty="0">
                <a:latin typeface="Verdana"/>
                <a:cs typeface="Verdana"/>
              </a:rPr>
              <a:t>After this session, what is God saying to me about his desire for my happiness? </a:t>
            </a:r>
            <a:endParaRPr lang="en-US" sz="1600" dirty="0" smtClean="0">
              <a:latin typeface="Verdana"/>
              <a:cs typeface="Verdana"/>
            </a:endParaRPr>
          </a:p>
          <a:p>
            <a:pPr marL="0" lvl="2">
              <a:lnSpc>
                <a:spcPct val="120000"/>
              </a:lnSpc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marL="0" lvl="2">
              <a:lnSpc>
                <a:spcPct val="120000"/>
              </a:lnSpc>
              <a:defRPr sz="1800"/>
            </a:pPr>
            <a:r>
              <a:rPr lang="en-US" sz="1600" dirty="0" smtClean="0">
                <a:latin typeface="Verdana"/>
                <a:cs typeface="Verdana"/>
              </a:rPr>
              <a:t>Is </a:t>
            </a:r>
            <a:r>
              <a:rPr lang="en-US" sz="1600" dirty="0">
                <a:latin typeface="Verdana"/>
                <a:cs typeface="Verdana"/>
              </a:rPr>
              <a:t>there something in my life I want to change? </a:t>
            </a:r>
            <a:r>
              <a:rPr lang="en-US" sz="1600" dirty="0" smtClean="0">
                <a:latin typeface="Verdana"/>
                <a:cs typeface="Verdana"/>
              </a:rPr>
              <a:t>What </a:t>
            </a:r>
            <a:r>
              <a:rPr lang="en-US" sz="1600" dirty="0">
                <a:latin typeface="Verdana"/>
                <a:cs typeface="Verdana"/>
              </a:rPr>
              <a:t>do I need to ask his help for? </a:t>
            </a:r>
            <a:endParaRPr lang="en-US" sz="1600" dirty="0" smtClean="0">
              <a:latin typeface="Verdana"/>
              <a:cs typeface="Verdana"/>
            </a:endParaRPr>
          </a:p>
          <a:p>
            <a:pPr marL="0" lvl="2">
              <a:lnSpc>
                <a:spcPct val="120000"/>
              </a:lnSpc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marL="0" lvl="2">
              <a:lnSpc>
                <a:spcPct val="120000"/>
              </a:lnSpc>
              <a:defRPr sz="1800"/>
            </a:pPr>
            <a:r>
              <a:rPr lang="en-US" sz="1600" dirty="0" smtClean="0">
                <a:latin typeface="Verdana"/>
                <a:cs typeface="Verdana"/>
              </a:rPr>
              <a:t>Is </a:t>
            </a:r>
            <a:r>
              <a:rPr lang="en-US" sz="1600" dirty="0">
                <a:latin typeface="Verdana"/>
                <a:cs typeface="Verdana"/>
              </a:rPr>
              <a:t>there something I need to bring to Confession?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4422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202</Words>
  <Application>Microsoft Macintosh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Katherine Kielty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Kielty</dc:creator>
  <cp:lastModifiedBy>Katherine Kielty</cp:lastModifiedBy>
  <cp:revision>28</cp:revision>
  <dcterms:created xsi:type="dcterms:W3CDTF">2014-09-16T15:10:08Z</dcterms:created>
  <dcterms:modified xsi:type="dcterms:W3CDTF">2014-10-15T06:45:30Z</dcterms:modified>
</cp:coreProperties>
</file>