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61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6" d="100"/>
          <a:sy n="106" d="100"/>
        </p:scale>
        <p:origin x="-104" y="-1096"/>
      </p:cViewPr>
      <p:guideLst>
        <p:guide orient="horz" pos="1383"/>
        <p:guide pos="4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3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6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5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7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0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11E3-FAF7-5F42-8B41-6F1FD460749C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0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7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096" y="2059592"/>
            <a:ext cx="8527903" cy="3820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 sz="1800"/>
            </a:pPr>
            <a:r>
              <a:rPr lang="en-US" dirty="0">
                <a:latin typeface="Verdana"/>
                <a:cs typeface="Verdana"/>
              </a:rPr>
              <a:t>You will be able to: 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marL="419100" lvl="0" indent="-41910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Recall the four ways that Holy Communion changes you.</a:t>
            </a:r>
          </a:p>
          <a:p>
            <a:pPr marL="419100" lvl="0" indent="-41910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Explain </a:t>
            </a:r>
            <a:r>
              <a:rPr lang="en-US" sz="1600" dirty="0">
                <a:latin typeface="Verdana"/>
                <a:cs typeface="Verdana"/>
              </a:rPr>
              <a:t>Mass attendance on Sundays and Holy Days </a:t>
            </a:r>
            <a:r>
              <a:rPr lang="en-US" sz="1600" dirty="0" smtClean="0">
                <a:latin typeface="Verdana"/>
                <a:cs typeface="Verdana"/>
              </a:rPr>
              <a:t>of Obligation </a:t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in </a:t>
            </a:r>
            <a:r>
              <a:rPr lang="en-US" sz="1600" dirty="0">
                <a:latin typeface="Verdana"/>
                <a:cs typeface="Verdana"/>
              </a:rPr>
              <a:t>terms of keeping our covenant with Jesus.</a:t>
            </a:r>
          </a:p>
          <a:p>
            <a:pPr marL="419100" lvl="0" indent="-41910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Outline </a:t>
            </a:r>
            <a:r>
              <a:rPr lang="en-US" sz="1600" dirty="0">
                <a:latin typeface="Verdana"/>
                <a:cs typeface="Verdana"/>
              </a:rPr>
              <a:t>the ways we show reverence to </a:t>
            </a:r>
            <a:r>
              <a:rPr lang="en-US" sz="1600" dirty="0" smtClean="0">
                <a:latin typeface="Verdana"/>
                <a:cs typeface="Verdana"/>
              </a:rPr>
              <a:t>the Blessed </a:t>
            </a:r>
            <a:r>
              <a:rPr lang="en-US" sz="1600" dirty="0">
                <a:latin typeface="Verdana"/>
                <a:cs typeface="Verdana"/>
              </a:rPr>
              <a:t>Sacrament.</a:t>
            </a:r>
          </a:p>
          <a:p>
            <a:pPr marL="419100" lvl="0" indent="-41910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Reflect </a:t>
            </a:r>
            <a:r>
              <a:rPr lang="en-US" sz="1600" dirty="0">
                <a:latin typeface="Verdana"/>
                <a:cs typeface="Verdana"/>
              </a:rPr>
              <a:t>on your own faithfulness in attending Sunday Mass.</a:t>
            </a:r>
          </a:p>
          <a:p>
            <a:pPr marL="419100" lvl="0" indent="-41910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Reflect </a:t>
            </a:r>
            <a:r>
              <a:rPr lang="en-US" sz="1600" dirty="0">
                <a:latin typeface="Verdana"/>
                <a:cs typeface="Verdana"/>
              </a:rPr>
              <a:t>on your own life to consider how you can unite every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part </a:t>
            </a:r>
            <a:r>
              <a:rPr lang="en-US" sz="1600" dirty="0">
                <a:latin typeface="Verdana"/>
                <a:cs typeface="Verdana"/>
              </a:rPr>
              <a:t>of your life to Christ’s Sacrifice.</a:t>
            </a:r>
          </a:p>
          <a:p>
            <a:pPr marL="419100" lvl="0" indent="-419100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 smtClean="0">
                <a:latin typeface="Verdana"/>
                <a:cs typeface="Verdana"/>
              </a:rPr>
              <a:t>Participate </a:t>
            </a:r>
            <a:r>
              <a:rPr lang="en-US" sz="1600" dirty="0">
                <a:latin typeface="Verdana"/>
                <a:cs typeface="Verdana"/>
              </a:rPr>
              <a:t>actively and consciously in Mass by </a:t>
            </a:r>
            <a:r>
              <a:rPr lang="en-US" sz="1600" dirty="0" smtClean="0">
                <a:latin typeface="Verdana"/>
                <a:cs typeface="Verdana"/>
              </a:rPr>
              <a:t>offering your </a:t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own </a:t>
            </a:r>
            <a:r>
              <a:rPr lang="en-US" sz="1600" dirty="0">
                <a:latin typeface="Verdana"/>
                <a:cs typeface="Verdana"/>
              </a:rPr>
              <a:t>sacrifice with Christ’s.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8760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7_pp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28572" y="1793471"/>
            <a:ext cx="4687311" cy="2409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Bef>
                <a:spcPts val="400"/>
              </a:spcBef>
              <a:defRPr sz="1800"/>
            </a:pPr>
            <a:r>
              <a:rPr lang="en-US" dirty="0">
                <a:latin typeface="Verdana"/>
                <a:cs typeface="Verdana"/>
              </a:rPr>
              <a:t>A Catholic Christian is obliged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to </a:t>
            </a:r>
            <a:r>
              <a:rPr lang="en-US" dirty="0">
                <a:latin typeface="Verdana"/>
                <a:cs typeface="Verdana"/>
              </a:rPr>
              <a:t>attend Holy Mass on all Sundays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and </a:t>
            </a:r>
            <a:r>
              <a:rPr lang="en-US" dirty="0">
                <a:latin typeface="Verdana"/>
                <a:cs typeface="Verdana"/>
              </a:rPr>
              <a:t>holy days of obligation.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Anyone </a:t>
            </a:r>
            <a:r>
              <a:rPr lang="en-US" dirty="0">
                <a:latin typeface="Verdana"/>
                <a:cs typeface="Verdana"/>
              </a:rPr>
              <a:t>who is really seeking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Jesus</a:t>
            </a:r>
            <a:r>
              <a:rPr lang="en-US" dirty="0">
                <a:latin typeface="Verdana"/>
                <a:cs typeface="Verdana"/>
              </a:rPr>
              <a:t>’ friendship responds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as </a:t>
            </a:r>
            <a:r>
              <a:rPr lang="en-US" dirty="0">
                <a:latin typeface="Verdana"/>
                <a:cs typeface="Verdana"/>
              </a:rPr>
              <a:t>often as possible to </a:t>
            </a:r>
            <a:r>
              <a:rPr lang="en-US" dirty="0" smtClean="0">
                <a:latin typeface="Verdana"/>
                <a:cs typeface="Verdana"/>
              </a:rPr>
              <a:t>Jesus</a:t>
            </a:r>
            <a:r>
              <a:rPr lang="en-US" dirty="0">
                <a:latin typeface="Verdana"/>
                <a:cs typeface="Verdana"/>
              </a:rPr>
              <a:t>’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personal </a:t>
            </a:r>
            <a:r>
              <a:rPr lang="en-US" dirty="0">
                <a:latin typeface="Verdana"/>
                <a:cs typeface="Verdana"/>
              </a:rPr>
              <a:t>invitation to the feast.</a:t>
            </a:r>
            <a:endParaRPr lang="en-US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C_session17_ppt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96913" y="2413338"/>
            <a:ext cx="7293979" cy="2152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>
              <a:lnSpc>
                <a:spcPct val="120000"/>
              </a:lnSpc>
              <a:defRPr sz="1800"/>
            </a:pPr>
            <a:r>
              <a:rPr lang="en-US" sz="1600" dirty="0">
                <a:latin typeface="Verdana"/>
                <a:cs typeface="Verdana"/>
              </a:rPr>
              <a:t>Which disciple was standing at the foot of the Cross? (session 11</a:t>
            </a:r>
            <a:r>
              <a:rPr lang="en-US" sz="1600" dirty="0" smtClean="0">
                <a:latin typeface="Verdana"/>
                <a:cs typeface="Verdana"/>
              </a:rPr>
              <a:t>)</a:t>
            </a:r>
          </a:p>
          <a:p>
            <a:pPr marL="609600" lvl="0" indent="-609600">
              <a:lnSpc>
                <a:spcPct val="120000"/>
              </a:lnSpc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marL="609600" lvl="0" indent="-609600">
              <a:lnSpc>
                <a:spcPct val="120000"/>
              </a:lnSpc>
              <a:defRPr sz="1800"/>
            </a:pPr>
            <a:r>
              <a:rPr lang="en-US" sz="1600" dirty="0">
                <a:latin typeface="Verdana"/>
                <a:cs typeface="Verdana"/>
              </a:rPr>
              <a:t>How did Jesus want to quench our thirst? (session 11</a:t>
            </a:r>
            <a:r>
              <a:rPr lang="en-US" sz="1600" dirty="0" smtClean="0">
                <a:latin typeface="Verdana"/>
                <a:cs typeface="Verdana"/>
              </a:rPr>
              <a:t>)</a:t>
            </a:r>
          </a:p>
          <a:p>
            <a:pPr marL="609600" lvl="0" indent="-609600">
              <a:lnSpc>
                <a:spcPct val="120000"/>
              </a:lnSpc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marL="609600" lvl="0" indent="-609600">
              <a:lnSpc>
                <a:spcPct val="120000"/>
              </a:lnSpc>
              <a:defRPr sz="1800"/>
            </a:pPr>
            <a:r>
              <a:rPr lang="en-US" sz="1600" dirty="0">
                <a:latin typeface="Verdana"/>
                <a:cs typeface="Verdana"/>
              </a:rPr>
              <a:t>Why is Jesus’ Blood important? (session 12</a:t>
            </a:r>
            <a:r>
              <a:rPr lang="en-US" sz="1600" dirty="0" smtClean="0">
                <a:latin typeface="Verdana"/>
                <a:cs typeface="Verdana"/>
              </a:rPr>
              <a:t>)</a:t>
            </a:r>
          </a:p>
          <a:p>
            <a:pPr marL="609600" lvl="0" indent="-609600">
              <a:lnSpc>
                <a:spcPct val="120000"/>
              </a:lnSpc>
              <a:defRPr sz="1800"/>
            </a:pPr>
            <a:endParaRPr lang="en-US" sz="1600" dirty="0">
              <a:latin typeface="Verdana"/>
              <a:cs typeface="Verdana"/>
            </a:endParaRPr>
          </a:p>
          <a:p>
            <a:pPr marL="609600" lvl="0" indent="-609600">
              <a:lnSpc>
                <a:spcPct val="120000"/>
              </a:lnSpc>
              <a:defRPr sz="1800"/>
            </a:pPr>
            <a:r>
              <a:rPr lang="en-US" sz="1600" dirty="0">
                <a:latin typeface="Verdana"/>
                <a:cs typeface="Verdana"/>
              </a:rPr>
              <a:t>What did Psalm 34 prophesy about Jesus? (session 7)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06772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17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6913" y="1976514"/>
            <a:ext cx="8309401" cy="4605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4048" lvl="0" indent="-384048" defTabSz="438911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Have I ever experienced the love of Jesus at Mass?</a:t>
            </a:r>
          </a:p>
          <a:p>
            <a:pPr marL="384048" lvl="0" indent="-384048" defTabSz="438911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Do I remember a Mass in particular where I paid extra attention?</a:t>
            </a:r>
          </a:p>
          <a:p>
            <a:pPr marL="384048" lvl="0" indent="-384048" defTabSz="438911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What part of the Mass was it (the readings, the homily, the Eucharistic Prayer, silent prayer after receiving Jesus in the Eucharist...?)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and </a:t>
            </a:r>
            <a:r>
              <a:rPr lang="en-US" sz="1600" dirty="0">
                <a:latin typeface="Verdana"/>
                <a:cs typeface="Verdana"/>
              </a:rPr>
              <a:t>why was it important to me?</a:t>
            </a:r>
          </a:p>
          <a:p>
            <a:pPr marL="384048" lvl="0" indent="-384048" defTabSz="438911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Have I been to Mass every Sunday? </a:t>
            </a:r>
            <a:r>
              <a:rPr lang="en-US" sz="1600" dirty="0" smtClean="0">
                <a:latin typeface="Verdana"/>
                <a:cs typeface="Verdana"/>
              </a:rPr>
              <a:t/>
            </a:r>
            <a:br>
              <a:rPr lang="en-US" sz="1600" dirty="0" smtClean="0">
                <a:latin typeface="Verdana"/>
                <a:cs typeface="Verdana"/>
              </a:rPr>
            </a:br>
            <a:r>
              <a:rPr lang="en-US" sz="1600" dirty="0" smtClean="0">
                <a:latin typeface="Verdana"/>
                <a:cs typeface="Verdana"/>
              </a:rPr>
              <a:t>What </a:t>
            </a:r>
            <a:r>
              <a:rPr lang="en-US" sz="1600" dirty="0">
                <a:latin typeface="Verdana"/>
                <a:cs typeface="Verdana"/>
              </a:rPr>
              <a:t>reason did I have for missing Mass?</a:t>
            </a:r>
          </a:p>
          <a:p>
            <a:pPr marL="384048" lvl="0" indent="-384048" defTabSz="438911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When I’m at Mass, how can I act in a way that shows I am serious about my covenant with Jesus? For example, do I ever distract others, or deliberately choose not to listen, or wear distracting clothing?</a:t>
            </a:r>
          </a:p>
          <a:p>
            <a:pPr marL="384048" lvl="0" indent="-384048" defTabSz="438911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Do I see Mass differently, now that I know it is about renewing my covenant with Jesus? If so, how?</a:t>
            </a:r>
          </a:p>
          <a:p>
            <a:pPr marL="384048" lvl="0" indent="-384048" defTabSz="438911">
              <a:lnSpc>
                <a:spcPct val="120000"/>
              </a:lnSpc>
              <a:spcBef>
                <a:spcPts val="500"/>
              </a:spcBef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sz="1600" dirty="0">
                <a:latin typeface="Verdana"/>
                <a:cs typeface="Verdana"/>
              </a:rPr>
              <a:t>Decide one resolution that you will make now to Jesus about your participation in Mass.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137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Katherine Kielty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Kielty</dc:creator>
  <cp:lastModifiedBy>Katherine Kielty</cp:lastModifiedBy>
  <cp:revision>21</cp:revision>
  <dcterms:created xsi:type="dcterms:W3CDTF">2014-09-16T15:10:08Z</dcterms:created>
  <dcterms:modified xsi:type="dcterms:W3CDTF">2014-10-14T15:25:24Z</dcterms:modified>
</cp:coreProperties>
</file>