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61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8" d="100"/>
          <a:sy n="98" d="100"/>
        </p:scale>
        <p:origin x="-112" y="-672"/>
      </p:cViewPr>
      <p:guideLst>
        <p:guide orient="horz" pos="1383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C_session14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3667" y="2115501"/>
            <a:ext cx="760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20624">
              <a:defRPr sz="1800"/>
            </a:pPr>
            <a:r>
              <a:rPr lang="en-US" b="1" dirty="0" smtClean="0">
                <a:solidFill>
                  <a:schemeClr val="bg1"/>
                </a:solidFill>
                <a:latin typeface="Verdana"/>
                <a:cs typeface="Verdana"/>
              </a:rPr>
              <a:t>Find the </a:t>
            </a:r>
          </a:p>
          <a:p>
            <a:pPr lvl="0" defTabSz="420624">
              <a:defRPr sz="1800"/>
            </a:pPr>
            <a:r>
              <a:rPr lang="en-US" b="1" dirty="0" smtClean="0">
                <a:solidFill>
                  <a:schemeClr val="bg1"/>
                </a:solidFill>
                <a:latin typeface="Verdana"/>
                <a:cs typeface="Verdana"/>
              </a:rPr>
              <a:t>sacraments…</a:t>
            </a:r>
            <a:endParaRPr lang="en-US" sz="36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8" y="2292835"/>
            <a:ext cx="7908664" cy="3887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700" dirty="0">
                <a:latin typeface="Verdana"/>
                <a:cs typeface="Verdana"/>
              </a:rPr>
              <a:t>Recall a definition for “the Church”. Recall a definition </a:t>
            </a:r>
            <a:r>
              <a:rPr lang="en-US" sz="1700" dirty="0" smtClean="0">
                <a:latin typeface="Verdana"/>
                <a:cs typeface="Verdana"/>
              </a:rPr>
              <a:t/>
            </a:r>
            <a:br>
              <a:rPr lang="en-US" sz="1700" dirty="0" smtClean="0">
                <a:latin typeface="Verdana"/>
                <a:cs typeface="Verdana"/>
              </a:rPr>
            </a:br>
            <a:r>
              <a:rPr lang="en-US" sz="1700" dirty="0" smtClean="0">
                <a:latin typeface="Verdana"/>
                <a:cs typeface="Verdana"/>
              </a:rPr>
              <a:t>for </a:t>
            </a:r>
            <a:r>
              <a:rPr lang="en-US" sz="1700" dirty="0">
                <a:latin typeface="Verdana"/>
                <a:cs typeface="Verdana"/>
              </a:rPr>
              <a:t>“Magisterium”.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700" dirty="0">
                <a:latin typeface="Verdana"/>
                <a:cs typeface="Verdana"/>
              </a:rPr>
              <a:t>Identify the three states of the Church – in Heaven, </a:t>
            </a:r>
            <a:r>
              <a:rPr lang="en-US" sz="1700" dirty="0" smtClean="0">
                <a:latin typeface="Verdana"/>
                <a:cs typeface="Verdana"/>
              </a:rPr>
              <a:t/>
            </a:r>
            <a:br>
              <a:rPr lang="en-US" sz="1700" dirty="0" smtClean="0">
                <a:latin typeface="Verdana"/>
                <a:cs typeface="Verdana"/>
              </a:rPr>
            </a:br>
            <a:r>
              <a:rPr lang="en-US" sz="1700" dirty="0" smtClean="0">
                <a:latin typeface="Verdana"/>
                <a:cs typeface="Verdana"/>
              </a:rPr>
              <a:t>in </a:t>
            </a:r>
            <a:r>
              <a:rPr lang="en-US" sz="1700" dirty="0">
                <a:latin typeface="Verdana"/>
                <a:cs typeface="Verdana"/>
              </a:rPr>
              <a:t>Purgatory, on earth.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700" dirty="0">
                <a:latin typeface="Verdana"/>
                <a:cs typeface="Verdana"/>
              </a:rPr>
              <a:t>Explain that the power and authority of Christ was handed to the Apostles and from them down the line of bishops in </a:t>
            </a:r>
            <a:r>
              <a:rPr lang="en-US" sz="1700" dirty="0" smtClean="0">
                <a:latin typeface="Verdana"/>
                <a:cs typeface="Verdana"/>
              </a:rPr>
              <a:t/>
            </a:r>
            <a:br>
              <a:rPr lang="en-US" sz="1700" dirty="0" smtClean="0">
                <a:latin typeface="Verdana"/>
                <a:cs typeface="Verdana"/>
              </a:rPr>
            </a:br>
            <a:r>
              <a:rPr lang="en-US" sz="1700" dirty="0" smtClean="0">
                <a:latin typeface="Verdana"/>
                <a:cs typeface="Verdana"/>
              </a:rPr>
              <a:t>what </a:t>
            </a:r>
            <a:r>
              <a:rPr lang="en-US" sz="1700" dirty="0">
                <a:latin typeface="Verdana"/>
                <a:cs typeface="Verdana"/>
              </a:rPr>
              <a:t>is called the “apostolic succession”.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700" dirty="0">
                <a:latin typeface="Verdana"/>
                <a:cs typeface="Verdana"/>
              </a:rPr>
              <a:t>Explain why we need to belong to the Church.</a:t>
            </a:r>
            <a:br>
              <a:rPr lang="en-US" sz="1700" dirty="0">
                <a:latin typeface="Verdana"/>
                <a:cs typeface="Verdana"/>
              </a:rPr>
            </a:br>
            <a:r>
              <a:rPr lang="en-US" sz="1700" dirty="0">
                <a:latin typeface="Verdana"/>
                <a:cs typeface="Verdana"/>
              </a:rPr>
              <a:t>Outline in what ways the Church is both divine and human. </a:t>
            </a:r>
            <a:endParaRPr lang="en-US" sz="1700" dirty="0" smtClean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700" dirty="0" smtClean="0">
                <a:latin typeface="Verdana"/>
                <a:cs typeface="Verdana"/>
              </a:rPr>
              <a:t>Explain </a:t>
            </a:r>
            <a:r>
              <a:rPr lang="en-US" sz="1700" dirty="0">
                <a:latin typeface="Verdana"/>
                <a:cs typeface="Verdana"/>
              </a:rPr>
              <a:t>what it means for the Pope to teach infallibly.</a:t>
            </a: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14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6743" y="1916233"/>
            <a:ext cx="4945901" cy="2743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32308">
              <a:lnSpc>
                <a:spcPct val="120000"/>
              </a:lnSpc>
              <a:defRPr sz="1800"/>
            </a:pPr>
            <a:r>
              <a:rPr lang="en-US" sz="1600" dirty="0" smtClean="0">
                <a:latin typeface="Verdana"/>
                <a:cs typeface="Verdana"/>
              </a:rPr>
              <a:t>We </a:t>
            </a:r>
            <a:r>
              <a:rPr lang="en-US" sz="1600" dirty="0">
                <a:latin typeface="Verdana"/>
                <a:cs typeface="Verdana"/>
              </a:rPr>
              <a:t>are not called to Heaven by ourselves. God himself is </a:t>
            </a:r>
            <a:r>
              <a:rPr lang="en-US" sz="1600" dirty="0" smtClean="0">
                <a:latin typeface="Verdana"/>
                <a:cs typeface="Verdana"/>
              </a:rPr>
              <a:t>not a </a:t>
            </a:r>
            <a:r>
              <a:rPr lang="en-US" sz="1600" dirty="0">
                <a:latin typeface="Verdana"/>
                <a:cs typeface="Verdana"/>
              </a:rPr>
              <a:t>solitary being,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which </a:t>
            </a:r>
            <a:r>
              <a:rPr lang="en-US" sz="1600" dirty="0">
                <a:latin typeface="Verdana"/>
                <a:cs typeface="Verdana"/>
              </a:rPr>
              <a:t>is why from the beginning of time,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he </a:t>
            </a:r>
            <a:r>
              <a:rPr lang="en-US" sz="1600" dirty="0">
                <a:latin typeface="Verdana"/>
                <a:cs typeface="Verdana"/>
              </a:rPr>
              <a:t>planned the Church, the body –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the </a:t>
            </a:r>
            <a:r>
              <a:rPr lang="en-US" sz="1600" dirty="0">
                <a:latin typeface="Verdana"/>
                <a:cs typeface="Verdana"/>
              </a:rPr>
              <a:t>communion of peoples with God and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with </a:t>
            </a:r>
            <a:r>
              <a:rPr lang="en-US" sz="1600" dirty="0">
                <a:latin typeface="Verdana"/>
                <a:cs typeface="Verdana"/>
              </a:rPr>
              <a:t>each other – through which his salvation would reach the ends of the earth.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In </a:t>
            </a:r>
            <a:r>
              <a:rPr lang="en-US" sz="1600" dirty="0">
                <a:latin typeface="Verdana"/>
                <a:cs typeface="Verdana"/>
              </a:rPr>
              <a:t>the Church, we receive God’s own life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even </a:t>
            </a:r>
            <a:r>
              <a:rPr lang="en-US" sz="1600" dirty="0">
                <a:latin typeface="Verdana"/>
                <a:cs typeface="Verdana"/>
              </a:rPr>
              <a:t>now, the beginning of our eternal life.</a:t>
            </a: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4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77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14_pp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8" y="2668616"/>
            <a:ext cx="7908664" cy="307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233679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  <a:defRPr sz="1800"/>
            </a:pPr>
            <a:r>
              <a:rPr lang="en-US" dirty="0" smtClean="0">
                <a:latin typeface="Verdana"/>
                <a:cs typeface="Verdana"/>
              </a:rPr>
              <a:t>What </a:t>
            </a:r>
            <a:r>
              <a:rPr lang="en-US" dirty="0">
                <a:latin typeface="Verdana"/>
                <a:cs typeface="Verdana"/>
              </a:rPr>
              <a:t>is the definition of “the Church</a:t>
            </a:r>
            <a:r>
              <a:rPr lang="en-US" dirty="0" smtClean="0">
                <a:latin typeface="Verdana"/>
                <a:cs typeface="Verdana"/>
              </a:rPr>
              <a:t>”?</a:t>
            </a:r>
          </a:p>
          <a:p>
            <a:pPr marL="342900" lvl="0" indent="-342900" defTabSz="233679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  <a:defRPr sz="1800"/>
            </a:pPr>
            <a:endParaRPr lang="en-US" dirty="0" smtClean="0">
              <a:latin typeface="Verdana"/>
              <a:cs typeface="Verdana"/>
            </a:endParaRPr>
          </a:p>
          <a:p>
            <a:pPr marL="342900" lvl="0" indent="-342900" defTabSz="233679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  <a:defRPr sz="1800"/>
            </a:pPr>
            <a:r>
              <a:rPr lang="en-US" dirty="0" smtClean="0">
                <a:latin typeface="Verdana"/>
                <a:cs typeface="Verdana"/>
              </a:rPr>
              <a:t>How </a:t>
            </a:r>
            <a:r>
              <a:rPr lang="en-US" dirty="0">
                <a:latin typeface="Verdana"/>
                <a:cs typeface="Verdana"/>
              </a:rPr>
              <a:t>do the Twelve Apostles </a:t>
            </a:r>
            <a:r>
              <a:rPr lang="en-US" dirty="0" err="1">
                <a:latin typeface="Verdana"/>
                <a:cs typeface="Verdana"/>
              </a:rPr>
              <a:t>fulfil</a:t>
            </a:r>
            <a:r>
              <a:rPr lang="en-US" dirty="0">
                <a:latin typeface="Verdana"/>
                <a:cs typeface="Verdana"/>
              </a:rPr>
              <a:t> the Old Testament</a:t>
            </a:r>
            <a:r>
              <a:rPr lang="en-US" dirty="0" smtClean="0">
                <a:latin typeface="Verdana"/>
                <a:cs typeface="Verdana"/>
              </a:rPr>
              <a:t>?</a:t>
            </a:r>
          </a:p>
          <a:p>
            <a:pPr marL="342900" lvl="0" indent="-342900" defTabSz="233679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342900" lvl="0" indent="-342900" defTabSz="233679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  <a:defRPr sz="1800"/>
            </a:pPr>
            <a:r>
              <a:rPr lang="en-US" dirty="0" smtClean="0">
                <a:latin typeface="Verdana"/>
                <a:cs typeface="Verdana"/>
              </a:rPr>
              <a:t>Christ </a:t>
            </a:r>
            <a:r>
              <a:rPr lang="en-US" dirty="0">
                <a:latin typeface="Verdana"/>
                <a:cs typeface="Verdana"/>
              </a:rPr>
              <a:t>and the Church are completely united: True or False</a:t>
            </a:r>
            <a:r>
              <a:rPr lang="en-US" dirty="0" smtClean="0">
                <a:latin typeface="Verdana"/>
                <a:cs typeface="Verdana"/>
              </a:rPr>
              <a:t>?</a:t>
            </a:r>
          </a:p>
          <a:p>
            <a:pPr marL="342900" lvl="0" indent="-342900" defTabSz="233679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342900" lvl="0" indent="-342900" defTabSz="233679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  <a:defRPr sz="1800"/>
            </a:pPr>
            <a:r>
              <a:rPr lang="en-US" dirty="0" smtClean="0">
                <a:latin typeface="Verdana"/>
                <a:cs typeface="Verdana"/>
              </a:rPr>
              <a:t>Name </a:t>
            </a:r>
            <a:r>
              <a:rPr lang="en-US" dirty="0">
                <a:latin typeface="Verdana"/>
                <a:cs typeface="Verdana"/>
              </a:rPr>
              <a:t>the three ‘states’ of the Church</a:t>
            </a:r>
            <a:r>
              <a:rPr lang="en-US" dirty="0" smtClean="0">
                <a:latin typeface="Verdana"/>
                <a:cs typeface="Verdana"/>
              </a:rPr>
              <a:t>.</a:t>
            </a:r>
          </a:p>
          <a:p>
            <a:pPr marL="342900" lvl="0" indent="-342900" defTabSz="233679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342900" lvl="0" indent="-342900" defTabSz="233679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  <a:defRPr sz="1800"/>
            </a:pPr>
            <a:r>
              <a:rPr lang="en-US" dirty="0" smtClean="0">
                <a:latin typeface="Verdana"/>
                <a:cs typeface="Verdana"/>
              </a:rPr>
              <a:t>Is </a:t>
            </a:r>
            <a:r>
              <a:rPr lang="en-US" dirty="0">
                <a:latin typeface="Verdana"/>
                <a:cs typeface="Verdana"/>
              </a:rPr>
              <a:t>the Church human or divine?</a:t>
            </a:r>
            <a:endParaRPr lang="en-US" sz="17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5098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0024" y="2609057"/>
            <a:ext cx="3796290" cy="3407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How does it make me feel </a:t>
            </a:r>
            <a:r>
              <a:rPr lang="en-US" dirty="0" smtClean="0">
                <a:latin typeface="Verdana"/>
                <a:cs typeface="Verdana"/>
              </a:rPr>
              <a:t>that </a:t>
            </a:r>
            <a:r>
              <a:rPr lang="en-US" dirty="0">
                <a:latin typeface="Verdana"/>
                <a:cs typeface="Verdana"/>
              </a:rPr>
              <a:t>God has “called me forth”?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Do </a:t>
            </a:r>
            <a:r>
              <a:rPr lang="en-US" dirty="0">
                <a:latin typeface="Verdana"/>
                <a:cs typeface="Verdana"/>
              </a:rPr>
              <a:t>I want to be a disciple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of </a:t>
            </a:r>
            <a:r>
              <a:rPr lang="en-US" dirty="0">
                <a:latin typeface="Verdana"/>
                <a:cs typeface="Verdana"/>
              </a:rPr>
              <a:t>Christ and a full member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of </a:t>
            </a:r>
            <a:r>
              <a:rPr lang="en-US" dirty="0">
                <a:latin typeface="Verdana"/>
                <a:cs typeface="Verdana"/>
              </a:rPr>
              <a:t>the Church? </a:t>
            </a: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Is </a:t>
            </a:r>
            <a:r>
              <a:rPr lang="en-US" dirty="0">
                <a:latin typeface="Verdana"/>
                <a:cs typeface="Verdana"/>
              </a:rPr>
              <a:t>there a specific vocation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I </a:t>
            </a:r>
            <a:r>
              <a:rPr lang="en-US" dirty="0">
                <a:latin typeface="Verdana"/>
                <a:cs typeface="Verdana"/>
              </a:rPr>
              <a:t>think God might be calling me to in my life?</a:t>
            </a: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2800596"/>
            <a:ext cx="76022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20624">
              <a:defRPr sz="1800"/>
            </a:pPr>
            <a:r>
              <a:rPr lang="en-US" b="1" dirty="0">
                <a:latin typeface="Verdana"/>
                <a:cs typeface="Verdana"/>
              </a:rPr>
              <a:t>Recall...</a:t>
            </a:r>
          </a:p>
          <a:p>
            <a:pPr lvl="0" defTabSz="420624">
              <a:defRPr sz="1800"/>
            </a:pPr>
            <a:r>
              <a:rPr lang="en-US" dirty="0">
                <a:latin typeface="Verdana"/>
                <a:cs typeface="Verdana"/>
              </a:rPr>
              <a:t>Write a </a:t>
            </a:r>
            <a:r>
              <a:rPr lang="en-US" dirty="0" smtClean="0">
                <a:latin typeface="Verdana"/>
                <a:cs typeface="Verdana"/>
              </a:rPr>
              <a:t>definition for one of the following three words:</a:t>
            </a:r>
            <a:endParaRPr lang="en-US" dirty="0">
              <a:latin typeface="Verdana"/>
              <a:cs typeface="Verdana"/>
            </a:endParaRPr>
          </a:p>
          <a:p>
            <a:pPr lvl="0" defTabSz="420624">
              <a:defRPr sz="1800"/>
            </a:pPr>
            <a:endParaRPr lang="en-US" b="1" dirty="0" smtClean="0">
              <a:latin typeface="Verdana"/>
              <a:cs typeface="Verdana"/>
            </a:endParaRPr>
          </a:p>
          <a:p>
            <a:pPr lvl="0" defTabSz="420624">
              <a:defRPr sz="1800"/>
            </a:pPr>
            <a:r>
              <a:rPr lang="en-US" sz="3600" b="1" dirty="0" smtClean="0">
                <a:latin typeface="Verdana"/>
                <a:cs typeface="Verdana"/>
              </a:rPr>
              <a:t>Church</a:t>
            </a:r>
          </a:p>
          <a:p>
            <a:pPr lvl="0" defTabSz="420624">
              <a:defRPr sz="1800"/>
            </a:pPr>
            <a:r>
              <a:rPr lang="en-US" sz="3600" b="1" dirty="0" smtClean="0">
                <a:latin typeface="Verdana"/>
                <a:cs typeface="Verdana"/>
              </a:rPr>
              <a:t>Magisterium</a:t>
            </a:r>
          </a:p>
          <a:p>
            <a:pPr lvl="0" defTabSz="420624">
              <a:defRPr sz="1800"/>
            </a:pPr>
            <a:r>
              <a:rPr lang="en-US" sz="3600" b="1" dirty="0" smtClean="0">
                <a:latin typeface="Verdana"/>
                <a:cs typeface="Verdana"/>
              </a:rPr>
              <a:t>Infallible</a:t>
            </a:r>
            <a:endParaRPr lang="en-US" sz="3600" b="1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121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11</cp:revision>
  <dcterms:created xsi:type="dcterms:W3CDTF">2014-09-16T15:10:08Z</dcterms:created>
  <dcterms:modified xsi:type="dcterms:W3CDTF">2014-09-19T10:29:37Z</dcterms:modified>
</cp:coreProperties>
</file>